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80" r:id="rId10"/>
    <p:sldId id="266" r:id="rId11"/>
    <p:sldId id="265" r:id="rId12"/>
    <p:sldId id="264" r:id="rId13"/>
    <p:sldId id="263" r:id="rId14"/>
    <p:sldId id="268" r:id="rId15"/>
    <p:sldId id="269" r:id="rId16"/>
    <p:sldId id="270" r:id="rId17"/>
    <p:sldId id="271" r:id="rId18"/>
    <p:sldId id="275" r:id="rId19"/>
    <p:sldId id="276" r:id="rId20"/>
    <p:sldId id="277" r:id="rId21"/>
    <p:sldId id="278" r:id="rId22"/>
    <p:sldId id="279" r:id="rId23"/>
    <p:sldId id="272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39CA5A-80CC-4ED8-9072-60BE9BCB96B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7"/>
            <p14:sldId id="280"/>
            <p14:sldId id="266"/>
            <p14:sldId id="265"/>
            <p14:sldId id="264"/>
            <p14:sldId id="263"/>
            <p14:sldId id="268"/>
            <p14:sldId id="269"/>
            <p14:sldId id="270"/>
            <p14:sldId id="271"/>
            <p14:sldId id="275"/>
            <p14:sldId id="276"/>
            <p14:sldId id="277"/>
            <p14:sldId id="278"/>
            <p14:sldId id="279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5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5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0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022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5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831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21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14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6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7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5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8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2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4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6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9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5F5D8-5F2B-4C1B-90C6-F1D6AEC3C4B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0FF44D-1F8F-4C05-A4CE-AE0F8068D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0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AEAA-947F-916E-CC34-505BEEAAF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SWIMGA 2025</a:t>
            </a:r>
            <a:br>
              <a:rPr lang="en-US" dirty="0"/>
            </a:br>
            <a:r>
              <a:rPr lang="en-US" dirty="0"/>
              <a:t>Membership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02FCE-78EA-B30B-C730-E233AD237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D618-25CE-AB57-4AF1-C0F67B040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 in SWIMGA Activities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1C9A1-32B5-500D-9DE3-9D22B29163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3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6C962-99A1-5606-F076-57F1FDC02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SWIMGA sponsored activities do you participate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30AE4-218E-9C6B-3CBE-9DD88EC74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38330"/>
          </a:xfrm>
        </p:spPr>
        <p:txBody>
          <a:bodyPr>
            <a:normAutofit/>
          </a:bodyPr>
          <a:lstStyle/>
          <a:p>
            <a:r>
              <a:rPr lang="en-US" sz="3200" dirty="0"/>
              <a:t>Plant Sale 						59%</a:t>
            </a:r>
          </a:p>
          <a:p>
            <a:r>
              <a:rPr lang="en-US" sz="3200" dirty="0"/>
              <a:t>Community gardens		56%</a:t>
            </a:r>
          </a:p>
          <a:p>
            <a:r>
              <a:rPr lang="en-US" sz="3200" dirty="0"/>
              <a:t>Garden Walk 					41%</a:t>
            </a:r>
          </a:p>
          <a:p>
            <a:r>
              <a:rPr lang="en-US" sz="3200" dirty="0"/>
              <a:t>Other 								32%</a:t>
            </a:r>
          </a:p>
          <a:p>
            <a:r>
              <a:rPr lang="en-US" sz="3200" dirty="0"/>
              <a:t>Fall Symposium				21%</a:t>
            </a:r>
          </a:p>
          <a:p>
            <a:r>
              <a:rPr lang="en-US" sz="3200" dirty="0"/>
              <a:t>Art in the Garden			17%</a:t>
            </a:r>
          </a:p>
          <a:p>
            <a:r>
              <a:rPr lang="en-US" sz="1200" dirty="0"/>
              <a:t>Survey did not allow some to choose more than one</a:t>
            </a:r>
          </a:p>
        </p:txBody>
      </p:sp>
    </p:spTree>
    <p:extLst>
      <p:ext uri="{BB962C8B-B14F-4D97-AF65-F5344CB8AC3E}">
        <p14:creationId xmlns:p14="http://schemas.microsoft.com/office/powerpoint/2010/main" val="1898444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CE88D-2F5D-93C0-D496-6A7E742B4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would you evaluate the importance of the following to SWIMGA’s mission?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8D47-609B-3669-E995-3BF47BB4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Community gardens 				7.28</a:t>
            </a:r>
          </a:p>
          <a:p>
            <a:r>
              <a:rPr lang="en-US" sz="3200" dirty="0"/>
              <a:t>Plant Sale 								7.18</a:t>
            </a:r>
          </a:p>
          <a:p>
            <a:r>
              <a:rPr lang="en-US" sz="3200" dirty="0"/>
              <a:t>Garden Walk 							6.73</a:t>
            </a:r>
          </a:p>
          <a:p>
            <a:r>
              <a:rPr lang="en-US" sz="3200" dirty="0"/>
              <a:t>Fall Symposium						6.70</a:t>
            </a:r>
          </a:p>
          <a:p>
            <a:r>
              <a:rPr lang="en-US" sz="3200" dirty="0"/>
              <a:t>Art in the Garden					6.23</a:t>
            </a:r>
          </a:p>
          <a:p>
            <a:r>
              <a:rPr lang="en-US" sz="1100" dirty="0"/>
              <a:t>Minimum 4.00  - Maximum 8.00</a:t>
            </a:r>
          </a:p>
        </p:txBody>
      </p:sp>
    </p:spTree>
    <p:extLst>
      <p:ext uri="{BB962C8B-B14F-4D97-AF65-F5344CB8AC3E}">
        <p14:creationId xmlns:p14="http://schemas.microsoft.com/office/powerpoint/2010/main" val="375012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D22D6-B44A-8272-FCB3-CCDDD742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important is it to participate in SWIMGA in the following ways?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C1511-2455-B8BA-89CF-F2B7D9F46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Volunteer in SWIMGA gardens				3.79</a:t>
            </a:r>
          </a:p>
          <a:p>
            <a:r>
              <a:rPr lang="en-US" sz="3200" dirty="0"/>
              <a:t>Volunteer in SWIMGA events				3.67</a:t>
            </a:r>
          </a:p>
          <a:p>
            <a:r>
              <a:rPr lang="en-US" sz="3200" dirty="0"/>
              <a:t>Promote gardening in community		3.51</a:t>
            </a:r>
          </a:p>
          <a:p>
            <a:r>
              <a:rPr lang="en-US" sz="3200" dirty="0"/>
              <a:t>Attend monthly meetings						3.19</a:t>
            </a:r>
          </a:p>
          <a:p>
            <a:r>
              <a:rPr lang="en-US" sz="3200" dirty="0"/>
              <a:t>Serve in a leadership role or </a:t>
            </a:r>
            <a:r>
              <a:rPr lang="en-US" sz="3200" dirty="0" err="1"/>
              <a:t>ctt</a:t>
            </a:r>
            <a:r>
              <a:rPr lang="en-US" sz="3200" dirty="0"/>
              <a:t>. 			2.26</a:t>
            </a:r>
          </a:p>
          <a:p>
            <a:r>
              <a:rPr lang="en-US" sz="1000" dirty="0"/>
              <a:t>Minimum score of 1; maximum score of 5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3498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0D8C-38D4-7846-17E3-0877CBA3E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Volunteer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635CA-E2EE-8C64-0748-4E856D1716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5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16C7E-646D-887E-42FD-B07D9B6F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Overall, how satisfied are you with your volunteer experience?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075C4-2397-E5A5-2CC2-7BAD8413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Extremely satisfied						47%</a:t>
            </a:r>
          </a:p>
          <a:p>
            <a:r>
              <a:rPr lang="en-US" sz="3200" dirty="0"/>
              <a:t>Somewhat satisfied					39%</a:t>
            </a:r>
          </a:p>
          <a:p>
            <a:r>
              <a:rPr lang="en-US" sz="3200" dirty="0"/>
              <a:t>Neither satisfied/dissatisfied		  7%</a:t>
            </a:r>
          </a:p>
          <a:p>
            <a:r>
              <a:rPr lang="en-US" sz="3200" dirty="0"/>
              <a:t>Somewhat dissatisfied				  4%</a:t>
            </a:r>
          </a:p>
          <a:p>
            <a:r>
              <a:rPr lang="en-US" sz="3200" dirty="0"/>
              <a:t>Extremely dissatisfied					  3%</a:t>
            </a:r>
          </a:p>
        </p:txBody>
      </p:sp>
    </p:spTree>
    <p:extLst>
      <p:ext uri="{BB962C8B-B14F-4D97-AF65-F5344CB8AC3E}">
        <p14:creationId xmlns:p14="http://schemas.microsoft.com/office/powerpoint/2010/main" val="58719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DCFD-489D-84C3-CDC4-F416E991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much do you agree with the following statements?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1EC3-0687-95C9-DA65-71CE5A87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 feel I have adequate knowledge of:</a:t>
            </a:r>
          </a:p>
          <a:p>
            <a:pPr lvl="1"/>
            <a:r>
              <a:rPr lang="en-US" sz="2200" dirty="0"/>
              <a:t>SWIMGA Operations								8.84</a:t>
            </a:r>
          </a:p>
          <a:p>
            <a:pPr lvl="1"/>
            <a:r>
              <a:rPr lang="en-US" sz="2200" dirty="0"/>
              <a:t>SWIMGA Finances									8.88</a:t>
            </a:r>
          </a:p>
          <a:p>
            <a:r>
              <a:rPr lang="en-US" sz="2400" dirty="0"/>
              <a:t>I feel I have adequate opportunities to</a:t>
            </a:r>
          </a:p>
          <a:p>
            <a:pPr marL="0" indent="0">
              <a:buNone/>
            </a:pPr>
            <a:r>
              <a:rPr lang="en-US" sz="2400" dirty="0"/>
              <a:t>provide suggestions for SWIMGA’s </a:t>
            </a:r>
          </a:p>
          <a:p>
            <a:pPr marL="0" indent="0">
              <a:buNone/>
            </a:pPr>
            <a:r>
              <a:rPr lang="en-US" sz="2400" dirty="0"/>
              <a:t>educational programs								 8.60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1100" dirty="0"/>
              <a:t>Minimum score 6.00; maximum score of 10.00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712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B421C-281B-ED2B-2EF4-48905A32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91386"/>
            <a:ext cx="8911687" cy="1713614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 following means of communication do you find helpful to your </a:t>
            </a:r>
            <a:br>
              <a:rPr lang="en-US" dirty="0"/>
            </a:br>
            <a:r>
              <a:rPr lang="en-US" dirty="0"/>
              <a:t>SWIMGA volunteer role?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4654E-5370-DC77-2816-86CE8017C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Email notifications 							97%</a:t>
            </a:r>
          </a:p>
          <a:p>
            <a:r>
              <a:rPr lang="en-US" sz="3000" dirty="0"/>
              <a:t>Monthly newsletter							90%</a:t>
            </a:r>
          </a:p>
          <a:p>
            <a:r>
              <a:rPr lang="en-US" sz="3000" dirty="0"/>
              <a:t>Monthly meetings 							75%</a:t>
            </a:r>
          </a:p>
          <a:p>
            <a:r>
              <a:rPr lang="en-US" sz="3000" dirty="0"/>
              <a:t>SWIMGA directory (printed)			45%</a:t>
            </a:r>
          </a:p>
          <a:p>
            <a:r>
              <a:rPr lang="en-US" sz="3000" dirty="0"/>
              <a:t>SWIMGA member FB page				43%</a:t>
            </a:r>
          </a:p>
          <a:p>
            <a:r>
              <a:rPr lang="en-US" sz="3000" dirty="0"/>
              <a:t>Social media postings						33%</a:t>
            </a:r>
          </a:p>
          <a:p>
            <a:r>
              <a:rPr lang="en-US" sz="3000" dirty="0"/>
              <a:t>SWIMGA online directory				32%</a:t>
            </a:r>
          </a:p>
          <a:p>
            <a:pPr marL="0" indent="0">
              <a:buNone/>
            </a:pPr>
            <a:r>
              <a:rPr lang="en-US" sz="2800" dirty="0"/>
              <a:t>						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5209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0AC1-43B6-2213-0298-DC3371F4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believe is SWIMGA’s primary weakness as a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62060-534D-8541-A541-642C361D1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Too many projects for number of members</a:t>
            </a:r>
          </a:p>
          <a:p>
            <a:pPr lvl="1"/>
            <a:r>
              <a:rPr lang="en-US" sz="2600" dirty="0"/>
              <a:t>Overextended, unrealistic expectations, need to scale back</a:t>
            </a:r>
          </a:p>
          <a:p>
            <a:r>
              <a:rPr lang="en-US" sz="2800" dirty="0"/>
              <a:t>Recruitment and retention of members</a:t>
            </a:r>
          </a:p>
          <a:p>
            <a:pPr lvl="1"/>
            <a:r>
              <a:rPr lang="en-US" sz="2600" dirty="0"/>
              <a:t>Aging out, burned out</a:t>
            </a:r>
          </a:p>
          <a:p>
            <a:pPr lvl="1"/>
            <a:r>
              <a:rPr lang="en-US" sz="2600" dirty="0"/>
              <a:t>Especially need younger, more diverse members</a:t>
            </a:r>
          </a:p>
          <a:p>
            <a:pPr lvl="1"/>
            <a:r>
              <a:rPr lang="en-US" sz="2600" dirty="0"/>
              <a:t>Recycling of same leaders; future leaders are needed</a:t>
            </a:r>
          </a:p>
        </p:txBody>
      </p:sp>
    </p:spTree>
    <p:extLst>
      <p:ext uri="{BB962C8B-B14F-4D97-AF65-F5344CB8AC3E}">
        <p14:creationId xmlns:p14="http://schemas.microsoft.com/office/powerpoint/2010/main" val="380172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89FBC-D91A-B686-ECB6-F31FF378D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BC8E-839B-5CA2-13B8-1347288F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believe is SWIMGA’s primary weakness as a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8E61-918D-DDAC-480B-FB5A4B24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Lack of welcoming environment</a:t>
            </a:r>
          </a:p>
          <a:p>
            <a:pPr lvl="1"/>
            <a:r>
              <a:rPr lang="en-US" sz="2600" dirty="0"/>
              <a:t>New members (esp. interns) struggle to integrate</a:t>
            </a:r>
          </a:p>
          <a:p>
            <a:pPr lvl="1"/>
            <a:r>
              <a:rPr lang="en-US" sz="2600" dirty="0"/>
              <a:t>Existence of cliques is a detriment to organization</a:t>
            </a:r>
          </a:p>
          <a:p>
            <a:pPr lvl="1"/>
            <a:r>
              <a:rPr lang="en-US" sz="2600" dirty="0"/>
              <a:t>New members need mentoring and guidance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Lack of gardening education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Need more gardening support in the community gardens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Monthly programming needs to focus more on gardening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2876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2496-4EBB-017F-2EB8-29702F54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Survey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570A-940A-59BE-88A1-34BD2A1B4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Anonymous</a:t>
            </a:r>
          </a:p>
          <a:p>
            <a:r>
              <a:rPr lang="en-US" sz="3200" dirty="0"/>
              <a:t>Sent out to 280 individuals listed on the SWIMGA email distribution list</a:t>
            </a:r>
          </a:p>
          <a:p>
            <a:r>
              <a:rPr lang="en-US" sz="3200" dirty="0"/>
              <a:t>Responses received from 158</a:t>
            </a:r>
          </a:p>
          <a:p>
            <a:r>
              <a:rPr lang="en-US" sz="3200" dirty="0"/>
              <a:t>Survey response rate of </a:t>
            </a:r>
            <a:r>
              <a:rPr lang="en-US" sz="3200" b="1" dirty="0"/>
              <a:t>56.42%</a:t>
            </a:r>
          </a:p>
        </p:txBody>
      </p:sp>
    </p:spTree>
    <p:extLst>
      <p:ext uri="{BB962C8B-B14F-4D97-AF65-F5344CB8AC3E}">
        <p14:creationId xmlns:p14="http://schemas.microsoft.com/office/powerpoint/2010/main" val="317330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6AA8F-BC56-79B5-06BB-839FADEE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C933-321B-6DFA-7772-B01D95377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believe is SWIMGA’s primary weakness as a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3BF9E-D473-9142-12BC-FF47D6BC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Need to improve communication</a:t>
            </a:r>
          </a:p>
          <a:p>
            <a:pPr lvl="1"/>
            <a:r>
              <a:rPr lang="en-US" sz="2400" dirty="0"/>
              <a:t>Perception of small group controlling major decisions; lack of transparency</a:t>
            </a:r>
          </a:p>
          <a:p>
            <a:pPr lvl="1"/>
            <a:r>
              <a:rPr lang="en-US" sz="2400" dirty="0"/>
              <a:t>Lack of “kindness” among members</a:t>
            </a:r>
          </a:p>
          <a:p>
            <a:pPr lvl="1"/>
            <a:r>
              <a:rPr lang="en-US" sz="2400" dirty="0"/>
              <a:t>Need more social non-working interactions</a:t>
            </a:r>
          </a:p>
        </p:txBody>
      </p:sp>
    </p:spTree>
    <p:extLst>
      <p:ext uri="{BB962C8B-B14F-4D97-AF65-F5344CB8AC3E}">
        <p14:creationId xmlns:p14="http://schemas.microsoft.com/office/powerpoint/2010/main" val="2706406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8A6E-DF15-1138-E60A-EB3E8A05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believe is SWIMGA’s primary strength is as an organization?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1986-050F-5821-2A84-77C41B4C1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Volunteers</a:t>
            </a:r>
          </a:p>
          <a:p>
            <a:pPr lvl="1"/>
            <a:r>
              <a:rPr lang="en-US" sz="2200" dirty="0"/>
              <a:t>Diversity of knowledge, expertise</a:t>
            </a:r>
          </a:p>
          <a:p>
            <a:pPr lvl="1"/>
            <a:r>
              <a:rPr lang="en-US" sz="2200" dirty="0"/>
              <a:t>Passion for gardening, dedication, shared goals</a:t>
            </a:r>
          </a:p>
          <a:p>
            <a:pPr lvl="1"/>
            <a:r>
              <a:rPr lang="en-US" sz="2200" dirty="0"/>
              <a:t>Socialization opportunities</a:t>
            </a:r>
          </a:p>
          <a:p>
            <a:r>
              <a:rPr lang="en-US" sz="2400" dirty="0"/>
              <a:t>Community partnership/relationships</a:t>
            </a:r>
          </a:p>
          <a:p>
            <a:pPr lvl="1"/>
            <a:r>
              <a:rPr lang="en-US" sz="2200" dirty="0"/>
              <a:t>Improvement and beautification of communities</a:t>
            </a:r>
          </a:p>
          <a:p>
            <a:pPr lvl="1"/>
            <a:r>
              <a:rPr lang="en-US" sz="2200" dirty="0"/>
              <a:t>SWIMGA’s name recognition, respect in community</a:t>
            </a:r>
          </a:p>
          <a:p>
            <a:pPr lvl="1"/>
            <a:r>
              <a:rPr lang="en-US" sz="2200" dirty="0"/>
              <a:t>Community gardens</a:t>
            </a:r>
          </a:p>
        </p:txBody>
      </p:sp>
    </p:spTree>
    <p:extLst>
      <p:ext uri="{BB962C8B-B14F-4D97-AF65-F5344CB8AC3E}">
        <p14:creationId xmlns:p14="http://schemas.microsoft.com/office/powerpoint/2010/main" val="282140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C932F-72B3-9293-64B3-656482E19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ECFB-4D43-8375-5F74-BD94B253D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believe is SWIMGA’s primary strength is as an organization?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181BB-6572-3298-F0AB-CD9693069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Pride in education mission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Members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Community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Size of organization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Lots of volunteers and education opportunities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Organized leadership to get things done; monthly meetings organized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Affiliation with Purdue Extension office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1" indent="-342900">
              <a:buClr>
                <a:srgbClr val="A53010"/>
              </a:buClr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6326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7880-2CF9-7F60-8F12-721985562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one thing SWIMGA could do to improve your member experience?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E632-D967-9DF7-E9F1-73A30BFA8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Improve educational programming</a:t>
            </a:r>
          </a:p>
          <a:p>
            <a:pPr lvl="1"/>
            <a:r>
              <a:rPr lang="en-US" sz="2600" dirty="0"/>
              <a:t>Monthly meeting programs need to improve</a:t>
            </a:r>
          </a:p>
          <a:p>
            <a:pPr lvl="1"/>
            <a:r>
              <a:rPr lang="en-US" sz="2600" dirty="0"/>
              <a:t>More focus on gardening</a:t>
            </a:r>
          </a:p>
          <a:p>
            <a:pPr lvl="1"/>
            <a:r>
              <a:rPr lang="en-US" sz="2600" dirty="0"/>
              <a:t>More education for community garden volunteers</a:t>
            </a:r>
          </a:p>
          <a:p>
            <a:pPr lvl="1"/>
            <a:r>
              <a:rPr lang="en-US" sz="2600" dirty="0"/>
              <a:t>Group garden trips</a:t>
            </a:r>
          </a:p>
          <a:p>
            <a:r>
              <a:rPr lang="en-US" sz="2800" dirty="0"/>
              <a:t>Use Zoom for monthly meetings</a:t>
            </a:r>
          </a:p>
          <a:p>
            <a:pPr lvl="1"/>
            <a:r>
              <a:rPr lang="en-US" sz="2600" dirty="0"/>
              <a:t>AV needs to improve at meetings</a:t>
            </a:r>
          </a:p>
          <a:p>
            <a:pPr lvl="1"/>
            <a:r>
              <a:rPr lang="en-US" sz="2600" dirty="0"/>
              <a:t>Different meeting location ?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90555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75E79-12C2-54C5-856E-6EF304A66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A2DF4-C71C-03B5-AB58-8ACA8CED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one thing SWIMGA could do to improve your member experience?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29B07-DF4C-76E4-D55D-76973A1E4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Create a welcoming environment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Be sensitive to the perception of cliques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Do not talk during the meeting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Combine names with visuals during meeting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Recruitment and retention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Need younger, diverse members recruited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Need to mentor new members and future leaders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Scale back on projects to </a:t>
            </a:r>
            <a:r>
              <a:rPr lang="en-US" sz="240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match volunteers’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capacity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1" indent="-342900">
              <a:buClr>
                <a:srgbClr val="A53010"/>
              </a:buClr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12987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CC9AE-7C01-FE35-05E9-8F2E1205D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8A89-7F25-C40E-15C6-C9D7E609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one thing SWIMGA could do to improve your member experience?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61B94-B623-A71C-C639-F2222AFD6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Improve communication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Change perception that decisions are made by small group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Increase transparency throughout organization with how decisions are made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More social events that are not “work” related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More IT support, and up-to-date technology</a:t>
            </a:r>
          </a:p>
          <a:p>
            <a:pPr lvl="1" indent="-342900">
              <a:buClr>
                <a:srgbClr val="A53010"/>
              </a:buCl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 open to doing things differently</a:t>
            </a:r>
          </a:p>
          <a:p>
            <a:pPr marL="457200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9756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0D92-C723-6CB0-68FD-DE99CA0B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Respondent Profile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3EB6B-9A40-5119-66F8-BC10627BB3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360702-B5B5-ED1E-7676-D5F9FF79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years have you been a member of SWIMGA?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C39B24-A584-D1BC-F38D-CFB088EA0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Less than I year  		  5%</a:t>
            </a:r>
          </a:p>
          <a:p>
            <a:r>
              <a:rPr lang="en-US" sz="3200" dirty="0"/>
              <a:t>1 to 3 years 				14%</a:t>
            </a:r>
          </a:p>
          <a:p>
            <a:r>
              <a:rPr lang="en-US" sz="3200" dirty="0"/>
              <a:t>4 to 7 years				24%</a:t>
            </a:r>
          </a:p>
          <a:p>
            <a:r>
              <a:rPr lang="en-US" sz="3200" dirty="0"/>
              <a:t>8 or more years		58%</a:t>
            </a:r>
          </a:p>
        </p:txBody>
      </p:sp>
    </p:spTree>
    <p:extLst>
      <p:ext uri="{BB962C8B-B14F-4D97-AF65-F5344CB8AC3E}">
        <p14:creationId xmlns:p14="http://schemas.microsoft.com/office/powerpoint/2010/main" val="41994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3A40-5759-FC0B-598A-D3CA5654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your age group?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4D9FB-1FB7-1E81-DE40-640424315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Less than 30 			1%</a:t>
            </a:r>
          </a:p>
          <a:p>
            <a:r>
              <a:rPr lang="en-US" sz="3200" dirty="0"/>
              <a:t>31-45						2%</a:t>
            </a:r>
          </a:p>
          <a:p>
            <a:r>
              <a:rPr lang="en-US" sz="3200" dirty="0"/>
              <a:t>46-60						9%</a:t>
            </a:r>
          </a:p>
          <a:p>
            <a:r>
              <a:rPr lang="en-US" sz="3200" dirty="0"/>
              <a:t>Over 60				   88%</a:t>
            </a:r>
          </a:p>
        </p:txBody>
      </p:sp>
    </p:spTree>
    <p:extLst>
      <p:ext uri="{BB962C8B-B14F-4D97-AF65-F5344CB8AC3E}">
        <p14:creationId xmlns:p14="http://schemas.microsoft.com/office/powerpoint/2010/main" val="60277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D5B1-C37C-3BBA-08F8-91116A31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how much time do you contribute to SWIMGA?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36260-6E81-D7CD-827E-B38C304C5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 hour or less/</a:t>
            </a:r>
            <a:r>
              <a:rPr lang="en-US" sz="3200" dirty="0" err="1"/>
              <a:t>wk</a:t>
            </a:r>
            <a:r>
              <a:rPr lang="en-US" sz="3200" dirty="0"/>
              <a:t>					38%      (54)</a:t>
            </a:r>
          </a:p>
          <a:p>
            <a:r>
              <a:rPr lang="en-US" sz="3200" dirty="0"/>
              <a:t> &gt;1 </a:t>
            </a:r>
            <a:r>
              <a:rPr lang="en-US" sz="3200" dirty="0" err="1"/>
              <a:t>hr</a:t>
            </a:r>
            <a:r>
              <a:rPr lang="en-US" sz="3200" dirty="0"/>
              <a:t>; &lt; 3 </a:t>
            </a:r>
            <a:r>
              <a:rPr lang="en-US" sz="3200" dirty="0" err="1"/>
              <a:t>hrs</a:t>
            </a:r>
            <a:r>
              <a:rPr lang="en-US" sz="3200" dirty="0"/>
              <a:t>/</a:t>
            </a:r>
            <a:r>
              <a:rPr lang="en-US" sz="3200" dirty="0" err="1"/>
              <a:t>wk</a:t>
            </a:r>
            <a:r>
              <a:rPr lang="en-US" sz="3200" dirty="0"/>
              <a:t>					24%      (35)</a:t>
            </a:r>
          </a:p>
          <a:p>
            <a:r>
              <a:rPr lang="en-US" sz="3200" dirty="0"/>
              <a:t>&gt; 3 </a:t>
            </a:r>
            <a:r>
              <a:rPr lang="en-US" sz="3200" dirty="0" err="1"/>
              <a:t>hr</a:t>
            </a:r>
            <a:r>
              <a:rPr lang="en-US" sz="3200" dirty="0"/>
              <a:t>; &lt; 5 </a:t>
            </a:r>
            <a:r>
              <a:rPr lang="en-US" sz="3200" dirty="0" err="1"/>
              <a:t>hrs</a:t>
            </a:r>
            <a:r>
              <a:rPr lang="en-US" sz="3200" dirty="0"/>
              <a:t>/</a:t>
            </a:r>
            <a:r>
              <a:rPr lang="en-US" sz="3200" dirty="0" err="1"/>
              <a:t>wk</a:t>
            </a:r>
            <a:r>
              <a:rPr lang="en-US" sz="3200" dirty="0"/>
              <a:t>					22%		 (31)</a:t>
            </a:r>
          </a:p>
          <a:p>
            <a:r>
              <a:rPr lang="en-US" sz="3200" dirty="0"/>
              <a:t>More than 5 </a:t>
            </a:r>
            <a:r>
              <a:rPr lang="en-US" sz="3200" dirty="0" err="1"/>
              <a:t>hrs</a:t>
            </a:r>
            <a:r>
              <a:rPr lang="en-US" sz="3200" dirty="0"/>
              <a:t>/</a:t>
            </a:r>
            <a:r>
              <a:rPr lang="en-US" sz="3200" dirty="0" err="1"/>
              <a:t>wk</a:t>
            </a:r>
            <a:r>
              <a:rPr lang="en-US" sz="3200" dirty="0"/>
              <a:t>				17%		 (24)</a:t>
            </a:r>
          </a:p>
          <a:p>
            <a:endParaRPr lang="en-US" sz="3200" dirty="0"/>
          </a:p>
          <a:p>
            <a:r>
              <a:rPr lang="en-US" sz="3200" dirty="0"/>
              <a:t>Approx. 368 </a:t>
            </a:r>
            <a:r>
              <a:rPr lang="en-US" sz="3200" dirty="0" err="1"/>
              <a:t>hrs</a:t>
            </a:r>
            <a:r>
              <a:rPr lang="en-US" sz="3200" dirty="0"/>
              <a:t>/</a:t>
            </a:r>
            <a:r>
              <a:rPr lang="en-US" sz="3200" dirty="0" err="1"/>
              <a:t>wk</a:t>
            </a:r>
            <a:r>
              <a:rPr lang="en-US" sz="3200" dirty="0"/>
              <a:t> on average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349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A000-1E16-9610-BA74-24F6E154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the future, do you expect your volunteer time to decrease, increase, remain the same?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13803-3B31-76C7-F7D8-6E4D525B0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Decrease						21%</a:t>
            </a:r>
          </a:p>
          <a:p>
            <a:r>
              <a:rPr lang="en-US" sz="3200" dirty="0"/>
              <a:t>Stay the same				62%</a:t>
            </a:r>
          </a:p>
          <a:p>
            <a:r>
              <a:rPr lang="en-US" sz="3200" dirty="0"/>
              <a:t>Increase						17%</a:t>
            </a:r>
          </a:p>
          <a:p>
            <a:endParaRPr lang="en-US" sz="3200" dirty="0"/>
          </a:p>
          <a:p>
            <a:r>
              <a:rPr lang="en-US" sz="3200" dirty="0"/>
              <a:t>Overall decrease of about 4%</a:t>
            </a:r>
          </a:p>
        </p:txBody>
      </p:sp>
    </p:spTree>
    <p:extLst>
      <p:ext uri="{BB962C8B-B14F-4D97-AF65-F5344CB8AC3E}">
        <p14:creationId xmlns:p14="http://schemas.microsoft.com/office/powerpoint/2010/main" val="212559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470D-2766-70F8-7ADC-1C34CF7D1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important were these factors in your decision to join SWIMGA?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60D86-03D9-39FA-FFDC-26337EB17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Learn more about gardening				4.37</a:t>
            </a:r>
          </a:p>
          <a:p>
            <a:r>
              <a:rPr lang="en-US" sz="2800" dirty="0"/>
              <a:t>Enjoy gardening									4.34</a:t>
            </a:r>
          </a:p>
          <a:p>
            <a:r>
              <a:rPr lang="en-US" sz="2800" dirty="0"/>
              <a:t>Improve my community						3.70</a:t>
            </a:r>
          </a:p>
          <a:p>
            <a:r>
              <a:rPr lang="en-US" sz="2800" dirty="0"/>
              <a:t>Socialize with others							3.32</a:t>
            </a:r>
          </a:p>
          <a:p>
            <a:r>
              <a:rPr lang="en-US" sz="2800" dirty="0"/>
              <a:t>Educate others about gardening		3.11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  <a:r>
              <a:rPr lang="en-US" sz="1100" dirty="0"/>
              <a:t>Minimum score of 1; maximum score  of 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733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F9DA5-4344-F295-4F5F-4493486F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in Mission Similar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4C27D-9D14-948D-6CB0-F8D7AAEBED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SWINPS</a:t>
            </a:r>
          </a:p>
          <a:p>
            <a:r>
              <a:rPr lang="en-US" dirty="0"/>
              <a:t>CISMA</a:t>
            </a:r>
          </a:p>
          <a:p>
            <a:r>
              <a:rPr lang="en-US" dirty="0"/>
              <a:t>American Begonia Society</a:t>
            </a:r>
          </a:p>
          <a:p>
            <a:r>
              <a:rPr lang="en-US" dirty="0"/>
              <a:t>Various community garden clubs</a:t>
            </a:r>
          </a:p>
          <a:p>
            <a:r>
              <a:rPr lang="en-US" dirty="0"/>
              <a:t>Indiana Naturalist</a:t>
            </a:r>
          </a:p>
          <a:p>
            <a:r>
              <a:rPr lang="en-US" dirty="0" err="1"/>
              <a:t>Audobon</a:t>
            </a:r>
            <a:r>
              <a:rPr lang="en-US" dirty="0"/>
              <a:t> Society</a:t>
            </a:r>
          </a:p>
          <a:p>
            <a:r>
              <a:rPr lang="en-US" dirty="0"/>
              <a:t>Azalea Trail Society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DBBB5-4FE8-5389-48C7-6A2D2BEC49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Habitat for Humanity</a:t>
            </a:r>
          </a:p>
          <a:p>
            <a:r>
              <a:rPr lang="en-US" dirty="0"/>
              <a:t>Seton Harvest</a:t>
            </a:r>
          </a:p>
          <a:p>
            <a:r>
              <a:rPr lang="en-US" dirty="0"/>
              <a:t>Green River Kiwanis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Horticulture Society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Greater Evansville Orchid Society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Mesker Park Zoo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094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</TotalTime>
  <Words>1229</Words>
  <Application>Microsoft Office PowerPoint</Application>
  <PresentationFormat>Widescreen</PresentationFormat>
  <Paragraphs>164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Wisp</vt:lpstr>
      <vt:lpstr>SWIMGA 2025 Membership Survey</vt:lpstr>
      <vt:lpstr>Survey Details</vt:lpstr>
      <vt:lpstr>Respondent Profile</vt:lpstr>
      <vt:lpstr>How many years have you been a member of SWIMGA?</vt:lpstr>
      <vt:lpstr>What is your age group?</vt:lpstr>
      <vt:lpstr>On average, how much time do you contribute to SWIMGA?</vt:lpstr>
      <vt:lpstr>In the future, do you expect your volunteer time to decrease, increase, remain the same?</vt:lpstr>
      <vt:lpstr>How important were these factors in your decision to join SWIMGA?</vt:lpstr>
      <vt:lpstr>Membership in Mission Similar Organizations</vt:lpstr>
      <vt:lpstr>Participation in SWIMGA Activities</vt:lpstr>
      <vt:lpstr>Which SWIMGA sponsored activities do you participate in?</vt:lpstr>
      <vt:lpstr>How would you evaluate the importance of the following to SWIMGA’s mission?</vt:lpstr>
      <vt:lpstr>How important is it to participate in SWIMGA in the following ways?</vt:lpstr>
      <vt:lpstr>Quality of Volunteer Experience</vt:lpstr>
      <vt:lpstr>Overall, how satisfied are you with your volunteer experience? </vt:lpstr>
      <vt:lpstr>How much do you agree with the following statements? </vt:lpstr>
      <vt:lpstr>Which of the following means of communication do you find helpful to your  SWIMGA volunteer role?</vt:lpstr>
      <vt:lpstr>What do you believe is SWIMGA’s primary weakness as a organization</vt:lpstr>
      <vt:lpstr>What do you believe is SWIMGA’s primary weakness as a organization</vt:lpstr>
      <vt:lpstr>What do you believe is SWIMGA’s primary weakness as a organization</vt:lpstr>
      <vt:lpstr>What do you believe is SWIMGA’s primary strength is as an organization?</vt:lpstr>
      <vt:lpstr>What do you believe is SWIMGA’s primary strength is as an organization?</vt:lpstr>
      <vt:lpstr>What is one thing SWIMGA could do to improve your member experience?  </vt:lpstr>
      <vt:lpstr>What is one thing SWIMGA could do to improve your member experience?  </vt:lpstr>
      <vt:lpstr>What is one thing SWIMGA could do to improve your member experience?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Judith Halstead</dc:creator>
  <cp:lastModifiedBy>pam locker</cp:lastModifiedBy>
  <cp:revision>7</cp:revision>
  <dcterms:created xsi:type="dcterms:W3CDTF">2025-03-24T20:19:55Z</dcterms:created>
  <dcterms:modified xsi:type="dcterms:W3CDTF">2025-05-19T14:54:08Z</dcterms:modified>
</cp:coreProperties>
</file>